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6e81d5ab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06e81d5abb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06e81d5abb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06e81d5abb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06e81d5abb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306e81d5abb_0_50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06e81d5abb_0_6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306e81d5abb_0_60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06e81d5abb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306e81d5abb_0_29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06e81d5abb_0_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306e81d5abb_0_6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1371164"/>
            <a:ext cx="7040100" cy="215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Zheng He’s Expeditions</a:t>
            </a:r>
            <a:endParaRPr sz="7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Global Exchanges &amp; Societies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did Zheng He’s voyages impact both the regions he visited as well as Ming China?</a:t>
            </a:r>
            <a:endParaRPr i="1" sz="2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5"/>
          <p:cNvSpPr/>
          <p:nvPr/>
        </p:nvSpPr>
        <p:spPr>
          <a:xfrm>
            <a:off x="6006455" y="1398611"/>
            <a:ext cx="2619386" cy="2619375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15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Ming Dynasty</a:t>
            </a:r>
            <a:endParaRPr sz="700"/>
          </a:p>
        </p:txBody>
      </p:sp>
      <p:grpSp>
        <p:nvGrpSpPr>
          <p:cNvPr id="98" name="Google Shape;98;p15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99" name="Google Shape;99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00" name="Google Shape;100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2" name="Google Shape;102;p15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80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03" name="Google Shape;103;p15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4" name="Google Shape;104;p15"/>
          <p:cNvSpPr txBox="1"/>
          <p:nvPr/>
        </p:nvSpPr>
        <p:spPr>
          <a:xfrm>
            <a:off x="604835" y="1447990"/>
            <a:ext cx="5397000" cy="303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619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Dynasty that came after the Mongol Yuan Dynasty (Overthrew the Mongols in 1368)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Emphasized Chinese cultural values after foreign rule of the Mongols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19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2100"/>
              <a:buFont typeface="Inter"/>
              <a:buChar char="●"/>
            </a:pPr>
            <a:r>
              <a:rPr lang="en" sz="21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Restored the protections of the Great Wall</a:t>
            </a:r>
            <a:endParaRPr sz="21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05" name="Google Shape;105;p15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06" name="Google Shape;106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07" name="Google Shape;107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08" name="Google Shape;108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9" name="Google Shape;109;p15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10" name="Google Shape;110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11" name="Google Shape;111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/>
          <p:nvPr/>
        </p:nvSpPr>
        <p:spPr>
          <a:xfrm>
            <a:off x="6491430" y="3352077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7" name="Google Shape;117;p16"/>
          <p:cNvSpPr/>
          <p:nvPr/>
        </p:nvSpPr>
        <p:spPr>
          <a:xfrm>
            <a:off x="6006455" y="1398611"/>
            <a:ext cx="2619386" cy="2619375"/>
          </a:xfrm>
          <a:custGeom>
            <a:rect b="b" l="l" r="r" t="t"/>
            <a:pathLst>
              <a:path extrusionOk="0" h="6350000" w="6350026">
                <a:moveTo>
                  <a:pt x="0" y="0"/>
                </a:moveTo>
                <a:lnTo>
                  <a:pt x="6350026" y="0"/>
                </a:lnTo>
                <a:lnTo>
                  <a:pt x="6350026" y="6350000"/>
                </a:lnTo>
                <a:lnTo>
                  <a:pt x="0" y="6350000"/>
                </a:lnTo>
                <a:close/>
              </a:path>
            </a:pathLst>
          </a:custGeom>
          <a:solidFill>
            <a:srgbClr val="000000">
              <a:alpha val="0"/>
            </a:srgbClr>
          </a:solidFill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16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Zheng He</a:t>
            </a:r>
            <a:endParaRPr sz="700"/>
          </a:p>
        </p:txBody>
      </p:sp>
      <p:grpSp>
        <p:nvGrpSpPr>
          <p:cNvPr id="119" name="Google Shape;119;p16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20" name="Google Shape;120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1" name="Google Shape;121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3" name="Google Shape;123;p16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800" u="none" cap="none" strike="noStrike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sp>
        <p:nvSpPr>
          <p:cNvPr id="124" name="Google Shape;124;p16"/>
          <p:cNvSpPr/>
          <p:nvPr/>
        </p:nvSpPr>
        <p:spPr>
          <a:xfrm>
            <a:off x="-1741340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5" name="Google Shape;125;p16"/>
          <p:cNvSpPr txBox="1"/>
          <p:nvPr/>
        </p:nvSpPr>
        <p:spPr>
          <a:xfrm>
            <a:off x="604835" y="1447990"/>
            <a:ext cx="5397000" cy="31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-3492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15th century Muslim explorer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●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Led fleets to Southeast Asia, the Indian Ocean, and East Africa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○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7 voyages </a:t>
            </a: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sponsored by the Ming Emperor Yongle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231F20"/>
              </a:buClr>
              <a:buSzPts val="1900"/>
              <a:buFont typeface="Inter"/>
              <a:buChar char="○"/>
            </a:pPr>
            <a:r>
              <a:rPr lang="en" sz="1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Fleet included over 300 ships &amp; more than 28,000 people (many of them soldiers)</a:t>
            </a:r>
            <a:endParaRPr sz="19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6" name="Google Shape;126;p16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127" name="Google Shape;127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8" name="Google Shape;128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9" name="Google Shape;129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6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131" name="Google Shape;131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2" name="Google Shape;132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7"/>
          <p:cNvSpPr txBox="1"/>
          <p:nvPr/>
        </p:nvSpPr>
        <p:spPr>
          <a:xfrm>
            <a:off x="514350" y="438150"/>
            <a:ext cx="8115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Zheng He’s Expeditions</a:t>
            </a:r>
            <a:endParaRPr sz="700">
              <a:solidFill>
                <a:schemeClr val="dk1"/>
              </a:solidFill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1494252" y="1519150"/>
            <a:ext cx="33546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Display of Chinese might and cultural superiority; forced people to pay tribute to China during his travels </a:t>
            </a:r>
            <a:endParaRPr sz="700"/>
          </a:p>
        </p:txBody>
      </p:sp>
      <p:sp>
        <p:nvSpPr>
          <p:cNvPr id="139" name="Google Shape;139;p17"/>
          <p:cNvSpPr txBox="1"/>
          <p:nvPr/>
        </p:nvSpPr>
        <p:spPr>
          <a:xfrm>
            <a:off x="1494252" y="2546750"/>
            <a:ext cx="35355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Expanded trade and brought exotic new things to China, like their first giraffe</a:t>
            </a:r>
            <a:endParaRPr sz="700"/>
          </a:p>
        </p:txBody>
      </p:sp>
      <p:sp>
        <p:nvSpPr>
          <p:cNvPr id="140" name="Google Shape;140;p17"/>
          <p:cNvSpPr txBox="1"/>
          <p:nvPr/>
        </p:nvSpPr>
        <p:spPr>
          <a:xfrm>
            <a:off x="1494252" y="3574350"/>
            <a:ext cx="3429900" cy="692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Zheng He was Muslim and he diffused Islam (not as part of official Ming policy)</a:t>
            </a:r>
            <a:endParaRPr sz="700"/>
          </a:p>
        </p:txBody>
      </p:sp>
      <p:grpSp>
        <p:nvGrpSpPr>
          <p:cNvPr id="141" name="Google Shape;141;p17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42" name="Google Shape;142;p17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43" name="Google Shape;143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7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5" name="Google Shape;145;p17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800" u="none" cap="none" strike="noStrike">
                  <a:solidFill>
                    <a:srgbClr val="FFFFFF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/>
            </a:p>
          </p:txBody>
        </p:sp>
      </p:grpSp>
      <p:sp>
        <p:nvSpPr>
          <p:cNvPr id="146" name="Google Shape;146;p17"/>
          <p:cNvSpPr/>
          <p:nvPr/>
        </p:nvSpPr>
        <p:spPr>
          <a:xfrm>
            <a:off x="4848773" y="43940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7" name="Google Shape;147;p17"/>
          <p:cNvSpPr/>
          <p:nvPr/>
        </p:nvSpPr>
        <p:spPr>
          <a:xfrm>
            <a:off x="782211" y="-820585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8" name="Google Shape;148;p17"/>
          <p:cNvGrpSpPr/>
          <p:nvPr/>
        </p:nvGrpSpPr>
        <p:grpSpPr>
          <a:xfrm>
            <a:off x="92701" y="-72333"/>
            <a:ext cx="468740" cy="5216002"/>
            <a:chOff x="0" y="-38100"/>
            <a:chExt cx="246900" cy="2747433"/>
          </a:xfrm>
        </p:grpSpPr>
        <p:sp>
          <p:nvSpPr>
            <p:cNvPr id="149" name="Google Shape;149;p17"/>
            <p:cNvSpPr/>
            <p:nvPr/>
          </p:nvSpPr>
          <p:spPr>
            <a:xfrm>
              <a:off x="0" y="0"/>
              <a:ext cx="246798" cy="2709333"/>
            </a:xfrm>
            <a:custGeom>
              <a:rect b="b" l="l" r="r" t="t"/>
              <a:pathLst>
                <a:path extrusionOk="0" h="2709333" w="246798">
                  <a:moveTo>
                    <a:pt x="0" y="0"/>
                  </a:moveTo>
                  <a:lnTo>
                    <a:pt x="246798" y="0"/>
                  </a:lnTo>
                  <a:lnTo>
                    <a:pt x="246798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EFFEF9"/>
            </a:solidFill>
            <a:ln>
              <a:noFill/>
            </a:ln>
          </p:spPr>
        </p:sp>
        <p:sp>
          <p:nvSpPr>
            <p:cNvPr id="150" name="Google Shape;150;p17"/>
            <p:cNvSpPr txBox="1"/>
            <p:nvPr/>
          </p:nvSpPr>
          <p:spPr>
            <a:xfrm>
              <a:off x="0" y="-38100"/>
              <a:ext cx="246900" cy="27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1" name="Google Shape;151;p17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152" name="Google Shape;152;p17"/>
          <p:cNvCxnSpPr/>
          <p:nvPr/>
        </p:nvCxnSpPr>
        <p:spPr>
          <a:xfrm rot="10800000">
            <a:off x="324267" y="-52334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3" name="Google Shape;153;p17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54" name="Google Shape;154;p17"/>
          <p:cNvGrpSpPr/>
          <p:nvPr/>
        </p:nvGrpSpPr>
        <p:grpSpPr>
          <a:xfrm>
            <a:off x="852367" y="1390419"/>
            <a:ext cx="552704" cy="552704"/>
            <a:chOff x="0" y="-56030"/>
            <a:chExt cx="812800" cy="812800"/>
          </a:xfrm>
        </p:grpSpPr>
        <p:sp>
          <p:nvSpPr>
            <p:cNvPr id="155" name="Google Shape;155;p17"/>
            <p:cNvSpPr/>
            <p:nvPr/>
          </p:nvSpPr>
          <p:spPr>
            <a:xfrm>
              <a:off x="0" y="-5603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6" name="Google Shape;156;p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7" name="Google Shape;157;p17"/>
          <p:cNvSpPr txBox="1"/>
          <p:nvPr/>
        </p:nvSpPr>
        <p:spPr>
          <a:xfrm>
            <a:off x="852367" y="1477487"/>
            <a:ext cx="552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500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1</a:t>
            </a:r>
            <a:endParaRPr sz="700">
              <a:solidFill>
                <a:srgbClr val="FFFFFF"/>
              </a:solidFill>
            </a:endParaRPr>
          </a:p>
        </p:txBody>
      </p:sp>
      <p:grpSp>
        <p:nvGrpSpPr>
          <p:cNvPr id="158" name="Google Shape;158;p17"/>
          <p:cNvGrpSpPr/>
          <p:nvPr/>
        </p:nvGrpSpPr>
        <p:grpSpPr>
          <a:xfrm>
            <a:off x="852367" y="2418683"/>
            <a:ext cx="552704" cy="552704"/>
            <a:chOff x="0" y="-56030"/>
            <a:chExt cx="812800" cy="812800"/>
          </a:xfrm>
        </p:grpSpPr>
        <p:sp>
          <p:nvSpPr>
            <p:cNvPr id="159" name="Google Shape;159;p17"/>
            <p:cNvSpPr/>
            <p:nvPr/>
          </p:nvSpPr>
          <p:spPr>
            <a:xfrm>
              <a:off x="0" y="-5603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1" name="Google Shape;161;p17"/>
          <p:cNvSpPr txBox="1"/>
          <p:nvPr/>
        </p:nvSpPr>
        <p:spPr>
          <a:xfrm>
            <a:off x="852367" y="2505751"/>
            <a:ext cx="552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500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2</a:t>
            </a:r>
            <a:endParaRPr sz="700">
              <a:solidFill>
                <a:srgbClr val="FFFFFF"/>
              </a:solidFill>
            </a:endParaRPr>
          </a:p>
        </p:txBody>
      </p:sp>
      <p:grpSp>
        <p:nvGrpSpPr>
          <p:cNvPr id="162" name="Google Shape;162;p17"/>
          <p:cNvGrpSpPr/>
          <p:nvPr/>
        </p:nvGrpSpPr>
        <p:grpSpPr>
          <a:xfrm>
            <a:off x="852367" y="3446948"/>
            <a:ext cx="552704" cy="552704"/>
            <a:chOff x="0" y="0"/>
            <a:chExt cx="812800" cy="812800"/>
          </a:xfrm>
        </p:grpSpPr>
        <p:sp>
          <p:nvSpPr>
            <p:cNvPr id="163" name="Google Shape;163;p17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7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65" name="Google Shape;165;p17"/>
          <p:cNvSpPr txBox="1"/>
          <p:nvPr/>
        </p:nvSpPr>
        <p:spPr>
          <a:xfrm>
            <a:off x="852367" y="3534015"/>
            <a:ext cx="552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2500" u="none" cap="none" strike="noStrike">
                <a:solidFill>
                  <a:srgbClr val="FFFFFF"/>
                </a:solidFill>
                <a:latin typeface="Halant"/>
                <a:ea typeface="Halant"/>
                <a:cs typeface="Halant"/>
                <a:sym typeface="Halant"/>
              </a:rPr>
              <a:t>3</a:t>
            </a:r>
            <a:endParaRPr sz="700">
              <a:solidFill>
                <a:srgbClr val="FFFFFF"/>
              </a:solidFill>
            </a:endParaRPr>
          </a:p>
        </p:txBody>
      </p:sp>
      <p:pic>
        <p:nvPicPr>
          <p:cNvPr id="166" name="Google Shape;16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750" y="1645660"/>
            <a:ext cx="3994976" cy="2033174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" name="Google Shape;171;p18"/>
          <p:cNvGrpSpPr/>
          <p:nvPr/>
        </p:nvGrpSpPr>
        <p:grpSpPr>
          <a:xfrm>
            <a:off x="1276990" y="1473206"/>
            <a:ext cx="251968" cy="251968"/>
            <a:chOff x="0" y="0"/>
            <a:chExt cx="812800" cy="812800"/>
          </a:xfrm>
        </p:grpSpPr>
        <p:sp>
          <p:nvSpPr>
            <p:cNvPr id="172" name="Google Shape;172;p18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18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4" name="Google Shape;174;p18"/>
          <p:cNvGrpSpPr/>
          <p:nvPr/>
        </p:nvGrpSpPr>
        <p:grpSpPr>
          <a:xfrm>
            <a:off x="1276990" y="3240117"/>
            <a:ext cx="251968" cy="251968"/>
            <a:chOff x="0" y="0"/>
            <a:chExt cx="812800" cy="812800"/>
          </a:xfrm>
        </p:grpSpPr>
        <p:sp>
          <p:nvSpPr>
            <p:cNvPr id="175" name="Google Shape;175;p18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18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7" name="Google Shape;177;p18"/>
          <p:cNvGrpSpPr/>
          <p:nvPr/>
        </p:nvGrpSpPr>
        <p:grpSpPr>
          <a:xfrm>
            <a:off x="4851971" y="1473206"/>
            <a:ext cx="251968" cy="251968"/>
            <a:chOff x="0" y="0"/>
            <a:chExt cx="812800" cy="812800"/>
          </a:xfrm>
        </p:grpSpPr>
        <p:sp>
          <p:nvSpPr>
            <p:cNvPr id="178" name="Google Shape;178;p18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8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0" name="Google Shape;180;p18"/>
          <p:cNvGrpSpPr/>
          <p:nvPr/>
        </p:nvGrpSpPr>
        <p:grpSpPr>
          <a:xfrm>
            <a:off x="4950041" y="3240117"/>
            <a:ext cx="251968" cy="251968"/>
            <a:chOff x="0" y="0"/>
            <a:chExt cx="812800" cy="812800"/>
          </a:xfrm>
        </p:grpSpPr>
        <p:sp>
          <p:nvSpPr>
            <p:cNvPr id="181" name="Google Shape;181;p18"/>
            <p:cNvSpPr/>
            <p:nvPr/>
          </p:nvSpPr>
          <p:spPr>
            <a:xfrm>
              <a:off x="0" y="0"/>
              <a:ext cx="812800" cy="812800"/>
            </a:xfrm>
            <a:custGeom>
              <a:rect b="b" l="l" r="r" t="t"/>
              <a:pathLst>
                <a:path extrusionOk="0"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45725" lIns="45725" spcFirstLastPara="1" rIns="45725" wrap="square" tIns="457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18"/>
            <p:cNvSpPr txBox="1"/>
            <p:nvPr/>
          </p:nvSpPr>
          <p:spPr>
            <a:xfrm>
              <a:off x="76200" y="38100"/>
              <a:ext cx="660300" cy="698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5400" lIns="25400" spcFirstLastPara="1" rIns="25400" wrap="square" tIns="25400">
              <a:noAutofit/>
            </a:bodyPr>
            <a:lstStyle/>
            <a:p>
              <a:pPr indent="0" lvl="0" marL="0" marR="0" rtl="0" algn="ctr">
                <a:lnSpc>
                  <a:spcPct val="1477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3" name="Google Shape;183;p18"/>
          <p:cNvSpPr txBox="1"/>
          <p:nvPr/>
        </p:nvSpPr>
        <p:spPr>
          <a:xfrm>
            <a:off x="1276990" y="4381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Why did they end?</a:t>
            </a:r>
            <a:endParaRPr sz="700"/>
          </a:p>
        </p:txBody>
      </p:sp>
      <p:sp>
        <p:nvSpPr>
          <p:cNvPr id="184" name="Google Shape;184;p18"/>
          <p:cNvSpPr txBox="1"/>
          <p:nvPr/>
        </p:nvSpPr>
        <p:spPr>
          <a:xfrm>
            <a:off x="1630501" y="1378975"/>
            <a:ext cx="2891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Confucian Ideology</a:t>
            </a:r>
            <a:endParaRPr sz="700"/>
          </a:p>
        </p:txBody>
      </p:sp>
      <p:sp>
        <p:nvSpPr>
          <p:cNvPr id="185" name="Google Shape;185;p18"/>
          <p:cNvSpPr txBox="1"/>
          <p:nvPr/>
        </p:nvSpPr>
        <p:spPr>
          <a:xfrm>
            <a:off x="1630490" y="1833636"/>
            <a:ext cx="34242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Concern that foreign influences may challenge the Confucian ideologies and social order</a:t>
            </a:r>
            <a:endParaRPr sz="700"/>
          </a:p>
        </p:txBody>
      </p:sp>
      <p:sp>
        <p:nvSpPr>
          <p:cNvPr id="186" name="Google Shape;186;p18"/>
          <p:cNvSpPr txBox="1"/>
          <p:nvPr/>
        </p:nvSpPr>
        <p:spPr>
          <a:xfrm>
            <a:off x="1630501" y="3145900"/>
            <a:ext cx="2941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Chinese Superiority</a:t>
            </a:r>
            <a:endParaRPr sz="700"/>
          </a:p>
        </p:txBody>
      </p:sp>
      <p:sp>
        <p:nvSpPr>
          <p:cNvPr id="187" name="Google Shape;187;p18"/>
          <p:cNvSpPr txBox="1"/>
          <p:nvPr/>
        </p:nvSpPr>
        <p:spPr>
          <a:xfrm>
            <a:off x="1630490" y="3600548"/>
            <a:ext cx="3424200" cy="93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Chinese viewed other cultures as inferior, often calling other people “barbarians”</a:t>
            </a:r>
            <a:endParaRPr sz="700"/>
          </a:p>
        </p:txBody>
      </p:sp>
      <p:sp>
        <p:nvSpPr>
          <p:cNvPr id="188" name="Google Shape;188;p18"/>
          <p:cNvSpPr txBox="1"/>
          <p:nvPr/>
        </p:nvSpPr>
        <p:spPr>
          <a:xfrm>
            <a:off x="5205471" y="1378976"/>
            <a:ext cx="269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Death of Yongle</a:t>
            </a:r>
            <a:endParaRPr sz="700"/>
          </a:p>
        </p:txBody>
      </p:sp>
      <p:sp>
        <p:nvSpPr>
          <p:cNvPr id="189" name="Google Shape;189;p18"/>
          <p:cNvSpPr txBox="1"/>
          <p:nvPr/>
        </p:nvSpPr>
        <p:spPr>
          <a:xfrm>
            <a:off x="5205471" y="1833636"/>
            <a:ext cx="34242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Stopped Zheng He’s voyages after his 6th expedition</a:t>
            </a:r>
            <a:endParaRPr sz="700"/>
          </a:p>
        </p:txBody>
      </p:sp>
      <p:sp>
        <p:nvSpPr>
          <p:cNvPr id="190" name="Google Shape;190;p18"/>
          <p:cNvSpPr txBox="1"/>
          <p:nvPr/>
        </p:nvSpPr>
        <p:spPr>
          <a:xfrm>
            <a:off x="5303541" y="3145888"/>
            <a:ext cx="2691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Expense</a:t>
            </a:r>
            <a:endParaRPr sz="700"/>
          </a:p>
        </p:txBody>
      </p:sp>
      <p:sp>
        <p:nvSpPr>
          <p:cNvPr id="191" name="Google Shape;191;p18"/>
          <p:cNvSpPr txBox="1"/>
          <p:nvPr/>
        </p:nvSpPr>
        <p:spPr>
          <a:xfrm>
            <a:off x="5303541" y="3600548"/>
            <a:ext cx="3424200" cy="128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3998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Yongle’s son allowed Zheng He one final mission, then claimed it was too expensive and instilled a sense of isolationism in China</a:t>
            </a:r>
            <a:endParaRPr sz="700"/>
          </a:p>
        </p:txBody>
      </p:sp>
      <p:grpSp>
        <p:nvGrpSpPr>
          <p:cNvPr id="192" name="Google Shape;192;p18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193" name="Google Shape;193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94" name="Google Shape;194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5" name="Google Shape;195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6" name="Google Shape;196;p18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8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/>
            </a:p>
          </p:txBody>
        </p:sp>
      </p:grpSp>
      <p:sp>
        <p:nvSpPr>
          <p:cNvPr id="197" name="Google Shape;197;p18"/>
          <p:cNvSpPr/>
          <p:nvPr/>
        </p:nvSpPr>
        <p:spPr>
          <a:xfrm>
            <a:off x="631881" y="-729304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98" name="Google Shape;198;p18"/>
          <p:cNvSpPr/>
          <p:nvPr/>
        </p:nvSpPr>
        <p:spPr>
          <a:xfrm>
            <a:off x="5902394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99" name="Google Shape;199;p18"/>
          <p:cNvGrpSpPr/>
          <p:nvPr/>
        </p:nvGrpSpPr>
        <p:grpSpPr>
          <a:xfrm>
            <a:off x="92701" y="-72331"/>
            <a:ext cx="468724" cy="5215830"/>
            <a:chOff x="0" y="-53378"/>
            <a:chExt cx="1249931" cy="13908880"/>
          </a:xfrm>
        </p:grpSpPr>
        <p:grpSp>
          <p:nvGrpSpPr>
            <p:cNvPr id="200" name="Google Shape;200;p18"/>
            <p:cNvGrpSpPr/>
            <p:nvPr/>
          </p:nvGrpSpPr>
          <p:grpSpPr>
            <a:xfrm>
              <a:off x="0" y="-53378"/>
              <a:ext cx="1249931" cy="13908880"/>
              <a:chOff x="0" y="-38100"/>
              <a:chExt cx="246900" cy="2747433"/>
            </a:xfrm>
          </p:grpSpPr>
          <p:sp>
            <p:nvSpPr>
              <p:cNvPr id="201" name="Google Shape;201;p18"/>
              <p:cNvSpPr/>
              <p:nvPr/>
            </p:nvSpPr>
            <p:spPr>
              <a:xfrm>
                <a:off x="0" y="0"/>
                <a:ext cx="246798" cy="2709333"/>
              </a:xfrm>
              <a:custGeom>
                <a:rect b="b" l="l" r="r" t="t"/>
                <a:pathLst>
                  <a:path extrusionOk="0" h="2709333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02" name="Google Shape;202;p18"/>
              <p:cNvSpPr txBox="1"/>
              <p:nvPr/>
            </p:nvSpPr>
            <p:spPr>
              <a:xfrm>
                <a:off x="0" y="-38100"/>
                <a:ext cx="246900" cy="2747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03" name="Google Shape;203;p18"/>
            <p:cNvSpPr txBox="1"/>
            <p:nvPr/>
          </p:nvSpPr>
          <p:spPr>
            <a:xfrm rot="-5400000">
              <a:off x="-3995496" y="6710274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204" name="Google Shape;204;p18"/>
            <p:cNvCxnSpPr/>
            <p:nvPr/>
          </p:nvCxnSpPr>
          <p:spPr>
            <a:xfrm rot="10800000">
              <a:off x="617507" y="144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05" name="Google Shape;205;p18"/>
            <p:cNvCxnSpPr/>
            <p:nvPr/>
          </p:nvCxnSpPr>
          <p:spPr>
            <a:xfrm rot="10800000">
              <a:off x="611320" y="9858766"/>
              <a:ext cx="7200" cy="3996600"/>
            </a:xfrm>
            <a:prstGeom prst="straightConnector1">
              <a:avLst/>
            </a:prstGeom>
            <a:noFill/>
            <a:ln cap="flat" cmpd="sng" w="1524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